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9" r:id="rId5"/>
    <p:sldId id="267" r:id="rId6"/>
    <p:sldId id="268" r:id="rId7"/>
    <p:sldId id="260" r:id="rId8"/>
    <p:sldId id="261" r:id="rId9"/>
    <p:sldId id="262" r:id="rId10"/>
    <p:sldId id="263" r:id="rId11"/>
    <p:sldId id="264" r:id="rId12"/>
    <p:sldId id="265" r:id="rId13"/>
    <p:sldId id="270" r:id="rId14"/>
    <p:sldId id="26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EE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7" autoAdjust="0"/>
    <p:restoredTop sz="94676" autoAdjust="0"/>
  </p:normalViewPr>
  <p:slideViewPr>
    <p:cSldViewPr>
      <p:cViewPr>
        <p:scale>
          <a:sx n="80" d="100"/>
          <a:sy n="80" d="100"/>
        </p:scale>
        <p:origin x="-1590" y="-1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08DC1B9-8931-4F56-9149-14179EC520BA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2D6A4A9-780A-4079-9812-4F8BA26030C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DC1B9-8931-4F56-9149-14179EC520BA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6A4A9-780A-4079-9812-4F8BA26030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DC1B9-8931-4F56-9149-14179EC520BA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6A4A9-780A-4079-9812-4F8BA26030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08DC1B9-8931-4F56-9149-14179EC520BA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2D6A4A9-780A-4079-9812-4F8BA26030C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08DC1B9-8931-4F56-9149-14179EC520BA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2D6A4A9-780A-4079-9812-4F8BA26030C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DC1B9-8931-4F56-9149-14179EC520BA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6A4A9-780A-4079-9812-4F8BA26030C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DC1B9-8931-4F56-9149-14179EC520BA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6A4A9-780A-4079-9812-4F8BA26030C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08DC1B9-8931-4F56-9149-14179EC520BA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2D6A4A9-780A-4079-9812-4F8BA26030C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DC1B9-8931-4F56-9149-14179EC520BA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6A4A9-780A-4079-9812-4F8BA26030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08DC1B9-8931-4F56-9149-14179EC520BA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2D6A4A9-780A-4079-9812-4F8BA26030C6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08DC1B9-8931-4F56-9149-14179EC520BA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2D6A4A9-780A-4079-9812-4F8BA26030C6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47000">
              <a:srgbClr val="FDEEDB">
                <a:lumMod val="97000"/>
                <a:lumOff val="3000"/>
              </a:srgb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08DC1B9-8931-4F56-9149-14179EC520BA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2D6A4A9-780A-4079-9812-4F8BA26030C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microsoft.com/office/2007/relationships/hdphoto" Target="../media/hdphoto6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microsoft.com/office/2007/relationships/hdphoto" Target="../media/hdphoto8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6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hdphoto" Target="../media/hdphoto4.wdp"/><Relationship Id="rId7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microsoft.com/office/2007/relationships/hdphoto" Target="../media/hdphoto5.wdp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1988840"/>
            <a:ext cx="6912768" cy="2160240"/>
          </a:xfrm>
        </p:spPr>
        <p:txBody>
          <a:bodyPr anchor="ctr">
            <a:normAutofit/>
          </a:bodyPr>
          <a:lstStyle/>
          <a:p>
            <a:pPr algn="ctr"/>
            <a:r>
              <a:rPr lang="ru-RU" sz="24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документообігу</a:t>
            </a:r>
            <a:endParaRPr lang="ru-RU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404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332656"/>
            <a:ext cx="8640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Приймання та первинне опрацювання документів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PC1\AppData\Local\Microsoft\Windows\Temporary Internet Files\Content.IE5\0ACUQ2OL\envelope_PNG18375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2365">
            <a:off x="4139952" y="908720"/>
            <a:ext cx="4320480" cy="3006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5" y="980728"/>
            <a:ext cx="392026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Усі документи, що надходять до організації, приймаються загальним відділом, підрозділом, або відповідальною особою.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розкривають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конверти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винятком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тих,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напис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47864" y="4293096"/>
            <a:ext cx="446449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Первинне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надходжень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кореспонденції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доставки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цілісності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вкладень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фіксуванні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документа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кореспонденції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доставленої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4101" name="Picture 5" descr="C:\Users\PC1\AppData\Local\Microsoft\Windows\Temporary Internet Files\Content.IE5\JV0F7AMY\tasks-977548_960_720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167" b="95139" l="6915" r="89894">
                        <a14:foregroundMark x1="36569" y1="52917" x2="36569" y2="529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131" y="3471485"/>
            <a:ext cx="2979733" cy="285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27476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332656"/>
            <a:ext cx="8640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Реєстрація вхідних документів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3823" r="951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31" y="1124744"/>
            <a:ext cx="3787140" cy="49072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11571" y="2492896"/>
            <a:ext cx="44368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У </a:t>
            </a:r>
            <a:r>
              <a:rPr lang="uk-UA" dirty="0"/>
              <a:t>журналі реєстрації має бути передбачено достатньо граф, що містять основну вичерпну інформацію про документ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317" y="4077072"/>
            <a:ext cx="4343400" cy="155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8849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05" y="332656"/>
            <a:ext cx="8640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Реєстрація вихідних та внутрішніх документів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035794"/>
            <a:ext cx="2088232" cy="29480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915815" y="1628800"/>
            <a:ext cx="575214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опрацьовують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надсилають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адресату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централізовано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день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виконавців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пізніше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дня.</a:t>
            </a:r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5" b="98941" l="3960" r="956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90505">
            <a:off x="5946809" y="3030911"/>
            <a:ext cx="2362508" cy="30923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379450"/>
            <a:ext cx="4320480" cy="183795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2714054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05" y="332656"/>
            <a:ext cx="864096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Роль секретаря в організації документообігу в установі</a:t>
            </a:r>
            <a:endParaRPr lang="ru-RU" sz="2800" b="1" dirty="0"/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сучасних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умовах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секретарю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постійно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доводиться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дізнаватися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узагальнювати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оновлювати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зберігати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відомості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різного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характеру. </a:t>
            </a:r>
          </a:p>
          <a:p>
            <a:pPr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Оперативне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керівника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необхідною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інформацією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основна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вимога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секретаря-референта. 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Тому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рукою секретаря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завжди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повинні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знаходитися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інформаційні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й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довідкові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посібники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3068960"/>
            <a:ext cx="748883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 </a:t>
            </a:r>
            <a:r>
              <a:rPr lang="ru-RU" dirty="0" err="1"/>
              <a:t>закінченні</a:t>
            </a:r>
            <a:r>
              <a:rPr lang="ru-RU" dirty="0"/>
              <a:t> </a:t>
            </a:r>
            <a:r>
              <a:rPr lang="ru-RU" dirty="0" err="1"/>
              <a:t>збору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</a:t>
            </a:r>
            <a:r>
              <a:rPr lang="ru-RU" dirty="0" err="1"/>
              <a:t>секретар</a:t>
            </a:r>
            <a:r>
              <a:rPr lang="ru-RU" dirty="0"/>
              <a:t> повинен </a:t>
            </a:r>
            <a:r>
              <a:rPr lang="ru-RU" dirty="0" err="1"/>
              <a:t>вибрати</a:t>
            </a:r>
            <a:r>
              <a:rPr lang="ru-RU" dirty="0"/>
              <a:t> форму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представлення</a:t>
            </a:r>
            <a:r>
              <a:rPr lang="ru-RU" dirty="0"/>
              <a:t> </a:t>
            </a:r>
            <a:r>
              <a:rPr lang="ru-RU" dirty="0" err="1"/>
              <a:t>керівнику</a:t>
            </a:r>
            <a:r>
              <a:rPr lang="ru-RU" dirty="0"/>
              <a:t>.</a:t>
            </a:r>
          </a:p>
          <a:p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залежить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наявності</a:t>
            </a:r>
            <a:r>
              <a:rPr lang="ru-RU" dirty="0"/>
              <a:t> часу, </a:t>
            </a:r>
            <a:r>
              <a:rPr lang="ru-RU" dirty="0" err="1"/>
              <a:t>відповідних</a:t>
            </a:r>
            <a:r>
              <a:rPr lang="ru-RU" dirty="0"/>
              <a:t> </a:t>
            </a:r>
            <a:r>
              <a:rPr lang="ru-RU" dirty="0" err="1"/>
              <a:t>технічних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 і </a:t>
            </a:r>
            <a:r>
              <a:rPr lang="ru-RU" dirty="0" err="1"/>
              <a:t>побажань</a:t>
            </a:r>
            <a:r>
              <a:rPr lang="ru-RU" dirty="0"/>
              <a:t> </a:t>
            </a:r>
            <a:r>
              <a:rPr lang="ru-RU" dirty="0" err="1"/>
              <a:t>керівника</a:t>
            </a:r>
            <a:r>
              <a:rPr lang="ru-RU" dirty="0"/>
              <a:t>. </a:t>
            </a:r>
          </a:p>
          <a:p>
            <a:r>
              <a:rPr lang="ru-RU" dirty="0"/>
              <a:t>За </a:t>
            </a:r>
            <a:r>
              <a:rPr lang="ru-RU" dirty="0" err="1"/>
              <a:t>наявністю</a:t>
            </a:r>
            <a:r>
              <a:rPr lang="ru-RU" dirty="0"/>
              <a:t> часу </a:t>
            </a:r>
            <a:r>
              <a:rPr lang="ru-RU" dirty="0" err="1"/>
              <a:t>підібраний</a:t>
            </a:r>
            <a:r>
              <a:rPr lang="ru-RU" dirty="0"/>
              <a:t> </a:t>
            </a:r>
            <a:r>
              <a:rPr lang="ru-RU" dirty="0" err="1"/>
              <a:t>матеріал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оформити</a:t>
            </a:r>
            <a:r>
              <a:rPr lang="ru-RU" dirty="0"/>
              <a:t> у </a:t>
            </a:r>
            <a:r>
              <a:rPr lang="ru-RU" dirty="0" err="1"/>
              <a:t>вигляді</a:t>
            </a:r>
            <a:r>
              <a:rPr lang="ru-RU" dirty="0"/>
              <a:t> реферату,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являє</a:t>
            </a:r>
            <a:r>
              <a:rPr lang="ru-RU" dirty="0"/>
              <a:t> собою короткий </a:t>
            </a:r>
            <a:r>
              <a:rPr lang="ru-RU" dirty="0" err="1"/>
              <a:t>виклад</a:t>
            </a:r>
            <a:r>
              <a:rPr lang="ru-RU" dirty="0"/>
              <a:t> </a:t>
            </a:r>
            <a:r>
              <a:rPr lang="ru-RU" dirty="0" err="1"/>
              <a:t>відомостей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джерел</a:t>
            </a:r>
            <a:r>
              <a:rPr lang="ru-RU" dirty="0"/>
              <a:t>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302" y="4793317"/>
            <a:ext cx="2341065" cy="2028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4186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260648"/>
            <a:ext cx="8712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11760" y="836712"/>
            <a:ext cx="619268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 smtClean="0"/>
              <a:t>Вся кореспонденція, що надходить до установи, приймається канцелярією, зокрема секретарем. </a:t>
            </a:r>
            <a:r>
              <a:rPr lang="uk-UA" dirty="0" smtClean="0"/>
              <a:t> </a:t>
            </a:r>
            <a:r>
              <a:rPr lang="uk-UA" dirty="0" err="1" smtClean="0"/>
              <a:t>Сектретар</a:t>
            </a:r>
            <a:r>
              <a:rPr lang="uk-UA" dirty="0" smtClean="0"/>
              <a:t> перевіряє </a:t>
            </a:r>
            <a:r>
              <a:rPr lang="uk-UA" dirty="0" smtClean="0"/>
              <a:t>цілісність всіх конвертів, правильність укладання документа та наявність всіх додатків. Всі етапи приймання документів секретарем супроводжуються певними правилами та вимогами, яких він повинен суворо дотримуватись.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Важливе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місце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діловодстві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посідають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правила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оформлення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документів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Вимоги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оформлення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документів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встановлюються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державним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стандартом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ДСТУ.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стандарт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установлює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склад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реквізитів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документів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вимоги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змісту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розташовування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реквізитів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документів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вимоги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бланків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оформлювання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документів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вимоги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документів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виготовляють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допомогою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друкувальних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60444" y1="95556" x2="74667" y2="87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9920" y="5129107"/>
            <a:ext cx="1717516" cy="1717516"/>
          </a:xfrm>
          <a:prstGeom prst="rect">
            <a:avLst/>
          </a:prstGeom>
        </p:spPr>
      </p:pic>
      <p:pic>
        <p:nvPicPr>
          <p:cNvPr id="6146" name="Picture 2" descr="C:\Users\PC1\AppData\Local\Microsoft\Windows\Temporary Internet Files\Content.IE5\JV0F7AMY\Accept.svg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87053"/>
            <a:ext cx="2146548" cy="214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7822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1" y="476672"/>
            <a:ext cx="85860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РЕЄСТРАЦІЯ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 ДОКУМЕНТІВ – ВАЖЛИВА СКЛАДОВА ДОКУМЕНТООБІГУ В УСТАНОВІ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2106634"/>
            <a:ext cx="640871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Документ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інформація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зафіксована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матеріальному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носії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функцією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зберігати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передавали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інформацію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просторі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часі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Документообіг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Без добре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надійно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організованого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документообігу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жодна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надійність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апарату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культуру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займає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доволі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  <p:pic>
        <p:nvPicPr>
          <p:cNvPr id="1026" name="Picture 2" descr="C:\Users\PC1\AppData\Local\Microsoft\Windows\Temporary Internet Files\Content.IE5\0ACUQ2OL\exclamation_mark_PNG35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951031"/>
            <a:ext cx="3384376" cy="2939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46130" y1="45246" x2="46130" y2="45246"/>
                        <a14:foregroundMark x1="54799" y1="30164" x2="54799" y2="30164"/>
                        <a14:foregroundMark x1="51393" y1="58361" x2="51393" y2="58361"/>
                        <a14:foregroundMark x1="49226" y1="71148" x2="49226" y2="71148"/>
                        <a14:foregroundMark x1="59133" y1="64918" x2="59133" y2="64918"/>
                        <a14:foregroundMark x1="67802" y1="63934" x2="67802" y2="639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526" y="4337720"/>
            <a:ext cx="2669018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61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939" y="358279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uk-UA" sz="2400" dirty="0" smtClean="0"/>
              <a:t>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Роль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документообігу в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установі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7" y="1183770"/>
            <a:ext cx="554461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Документообігом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називається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часу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появи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ними.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документообіг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фаз -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проміжні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ланки,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проходить той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3" y="980728"/>
            <a:ext cx="2687280" cy="22666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66183" y="2569231"/>
            <a:ext cx="4453061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Перша фаза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організацією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вхідні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>
              <a:lnSpc>
                <a:spcPct val="15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всередині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500" b="98750" l="23500" r="74833">
                        <a14:foregroundMark x1="52500" y1="21250" x2="51667" y2="28750"/>
                        <a14:foregroundMark x1="51333" y1="30500" x2="50500" y2="37250"/>
                        <a14:foregroundMark x1="39667" y1="35750" x2="37333" y2="41500"/>
                        <a14:foregroundMark x1="37333" y1="32750" x2="34833" y2="37750"/>
                        <a14:foregroundMark x1="41333" y1="41250" x2="39500" y2="44250"/>
                        <a14:foregroundMark x1="53667" y1="14250" x2="63000" y2="12250"/>
                        <a14:foregroundMark x1="51000" y1="14000" x2="51000" y2="19750"/>
                        <a14:foregroundMark x1="35167" y1="62750" x2="30000" y2="68000"/>
                        <a14:foregroundMark x1="70500" y1="63750" x2="65333" y2="71500"/>
                        <a14:backgroundMark x1="39667" y1="20500" x2="34000" y2="24750"/>
                        <a14:backgroundMark x1="63000" y1="25750" x2="63000" y2="41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4568182"/>
            <a:ext cx="3143898" cy="20959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750" b="90750" l="18000" r="80833">
                        <a14:foregroundMark x1="36500" y1="27500" x2="43667" y2="57750"/>
                        <a14:foregroundMark x1="51500" y1="26000" x2="53000" y2="58000"/>
                        <a14:foregroundMark x1="45667" y1="23750" x2="45667" y2="41250"/>
                        <a14:foregroundMark x1="45000" y1="47250" x2="59000" y2="46750"/>
                        <a14:foregroundMark x1="40667" y1="52000" x2="41333" y2="66500"/>
                        <a14:foregroundMark x1="64833" y1="23500" x2="64500" y2="30500"/>
                        <a14:foregroundMark x1="59000" y1="6250" x2="56833" y2="11250"/>
                        <a14:foregroundMark x1="68000" y1="9750" x2="68000" y2="13000"/>
                        <a14:foregroundMark x1="42833" y1="8750" x2="45833" y2="14250"/>
                        <a14:foregroundMark x1="45167" y1="9000" x2="45167" y2="9000"/>
                        <a14:foregroundMark x1="39000" y1="61250" x2="39000" y2="61250"/>
                        <a14:foregroundMark x1="49833" y1="30750" x2="49833" y2="30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8179" y="2776909"/>
            <a:ext cx="3132348" cy="208823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24977" y="3971956"/>
            <a:ext cx="478853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Друга фаза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документами -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трьох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відправлення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створених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вихідні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>
              <a:lnSpc>
                <a:spcPct val="15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здавання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відпрацьованих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архів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знищення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непотрібних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3712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939" y="358279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uk-UA" sz="2400" dirty="0" smtClean="0"/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3" y="980728"/>
            <a:ext cx="2687280" cy="226666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95537" y="842613"/>
            <a:ext cx="5548175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/>
              <a:t>Етапи</a:t>
            </a:r>
            <a:r>
              <a:rPr lang="ru-RU" sz="3200" b="1" dirty="0"/>
              <a:t> </a:t>
            </a:r>
            <a:r>
              <a:rPr lang="ru-RU" sz="3200" b="1" dirty="0" err="1"/>
              <a:t>документообігу</a:t>
            </a:r>
            <a:r>
              <a:rPr lang="ru-RU" sz="3200" b="1" dirty="0"/>
              <a:t>:</a:t>
            </a:r>
          </a:p>
          <a:p>
            <a:r>
              <a:rPr lang="ru-RU" dirty="0"/>
              <a:t>1. </a:t>
            </a:r>
            <a:r>
              <a:rPr lang="ru-RU" dirty="0" err="1"/>
              <a:t>Попередній</a:t>
            </a:r>
            <a:r>
              <a:rPr lang="ru-RU" dirty="0"/>
              <a:t> </a:t>
            </a:r>
            <a:r>
              <a:rPr lang="ru-RU" dirty="0" err="1"/>
              <a:t>розгляд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Реєстрація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Організація</a:t>
            </a:r>
            <a:r>
              <a:rPr lang="ru-RU" dirty="0"/>
              <a:t> </a:t>
            </a:r>
            <a:r>
              <a:rPr lang="ru-RU" dirty="0" err="1"/>
              <a:t>передачі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 та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.</a:t>
            </a:r>
          </a:p>
          <a:p>
            <a:r>
              <a:rPr lang="ru-RU" dirty="0"/>
              <a:t>4. </a:t>
            </a:r>
            <a:r>
              <a:rPr lang="ru-RU" dirty="0" err="1"/>
              <a:t>Організація</a:t>
            </a:r>
            <a:r>
              <a:rPr lang="ru-RU" dirty="0"/>
              <a:t> контролю за </a:t>
            </a:r>
            <a:r>
              <a:rPr lang="ru-RU" dirty="0" err="1"/>
              <a:t>виконанням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.</a:t>
            </a:r>
          </a:p>
          <a:p>
            <a:r>
              <a:rPr lang="ru-RU" dirty="0"/>
              <a:t>5. </a:t>
            </a:r>
            <a:r>
              <a:rPr lang="ru-RU" dirty="0" err="1"/>
              <a:t>Інформаційно-довідкова</a:t>
            </a:r>
            <a:r>
              <a:rPr lang="ru-RU" dirty="0"/>
              <a:t> робота з документами.</a:t>
            </a:r>
          </a:p>
          <a:p>
            <a:r>
              <a:rPr lang="ru-RU" dirty="0"/>
              <a:t>6. Порядок </a:t>
            </a:r>
            <a:r>
              <a:rPr lang="ru-RU" dirty="0" err="1"/>
              <a:t>опрацювання</a:t>
            </a:r>
            <a:r>
              <a:rPr lang="ru-RU" dirty="0"/>
              <a:t> та </a:t>
            </a:r>
            <a:r>
              <a:rPr lang="ru-RU" dirty="0" err="1"/>
              <a:t>надсилання</a:t>
            </a:r>
            <a:r>
              <a:rPr lang="ru-RU" dirty="0"/>
              <a:t> </a:t>
            </a:r>
            <a:r>
              <a:rPr lang="ru-RU" dirty="0" err="1"/>
              <a:t>вихідних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.</a:t>
            </a:r>
          </a:p>
          <a:p>
            <a:r>
              <a:rPr lang="ru-RU" dirty="0"/>
              <a:t>7. </a:t>
            </a:r>
            <a:r>
              <a:rPr lang="ru-RU" dirty="0" err="1"/>
              <a:t>Складення</a:t>
            </a:r>
            <a:r>
              <a:rPr lang="ru-RU" dirty="0"/>
              <a:t> </a:t>
            </a:r>
            <a:r>
              <a:rPr lang="ru-RU" dirty="0" err="1"/>
              <a:t>номенклатури</a:t>
            </a:r>
            <a:r>
              <a:rPr lang="ru-RU" dirty="0"/>
              <a:t> справ.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4456951"/>
            <a:ext cx="2944813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514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939" y="358279"/>
            <a:ext cx="864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потоки та обсяг документообігу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1052736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документообігу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вхідних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часу, як правило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документообігу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установи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установи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документообороту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100000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25000 до 100000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10000 до 25000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до 10000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5568" y="2453769"/>
            <a:ext cx="3548063" cy="309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440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939" y="358279"/>
            <a:ext cx="864096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 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Рух документів має такі складові:</a:t>
            </a:r>
          </a:p>
          <a:p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Документообіг вхідних документів;</a:t>
            </a: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Реєстрація документів та їх розгляд керівництвом;</a:t>
            </a: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Інформаційно-довідкова робота;</a:t>
            </a: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Документообіг вихідних документів;</a:t>
            </a:r>
          </a:p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Документообіг внутрішніх документів.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3242657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З метою </a:t>
            </a:r>
            <a:r>
              <a:rPr lang="ru-RU" dirty="0" err="1"/>
              <a:t>упорядкування</a:t>
            </a:r>
            <a:r>
              <a:rPr lang="ru-RU" dirty="0"/>
              <a:t> </a:t>
            </a:r>
            <a:r>
              <a:rPr lang="ru-RU" dirty="0" err="1"/>
              <a:t>руху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 </a:t>
            </a:r>
            <a:r>
              <a:rPr lang="ru-RU" dirty="0" err="1"/>
              <a:t>керівник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 </a:t>
            </a:r>
            <a:r>
              <a:rPr lang="ru-RU" dirty="0" err="1"/>
              <a:t>видає</a:t>
            </a:r>
            <a:r>
              <a:rPr lang="ru-RU" dirty="0"/>
              <a:t> наказ, </a:t>
            </a:r>
            <a:r>
              <a:rPr lang="ru-RU" dirty="0" err="1"/>
              <a:t>яким</a:t>
            </a:r>
            <a:r>
              <a:rPr lang="ru-RU" dirty="0"/>
              <a:t> </a:t>
            </a:r>
            <a:r>
              <a:rPr lang="ru-RU" dirty="0" err="1"/>
              <a:t>встановлює</a:t>
            </a:r>
            <a:r>
              <a:rPr lang="ru-RU" dirty="0"/>
              <a:t> </a:t>
            </a:r>
            <a:r>
              <a:rPr lang="ru-RU" dirty="0" err="1"/>
              <a:t>графік</a:t>
            </a:r>
            <a:r>
              <a:rPr lang="ru-RU" dirty="0"/>
              <a:t> </a:t>
            </a:r>
            <a:r>
              <a:rPr lang="ru-RU" dirty="0" err="1"/>
              <a:t>документообігу</a:t>
            </a:r>
            <a:r>
              <a:rPr lang="ru-RU" dirty="0"/>
              <a:t>. В такому </a:t>
            </a:r>
            <a:r>
              <a:rPr lang="ru-RU" dirty="0" err="1"/>
              <a:t>графіку</a:t>
            </a:r>
            <a:r>
              <a:rPr lang="ru-RU" dirty="0"/>
              <a:t> </a:t>
            </a:r>
            <a:r>
              <a:rPr lang="ru-RU" dirty="0" err="1"/>
              <a:t>вказують</a:t>
            </a:r>
            <a:r>
              <a:rPr lang="ru-RU" dirty="0"/>
              <a:t> дату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одержання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підприємств</a:t>
            </a:r>
            <a:r>
              <a:rPr lang="ru-RU" dirty="0"/>
              <a:t> та </a:t>
            </a:r>
            <a:r>
              <a:rPr lang="ru-RU" dirty="0" err="1"/>
              <a:t>установ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,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на </a:t>
            </a:r>
            <a:r>
              <a:rPr lang="ru-RU" dirty="0" err="1"/>
              <a:t>облік</a:t>
            </a:r>
            <a:r>
              <a:rPr lang="ru-RU" dirty="0"/>
              <a:t>, передача в </a:t>
            </a:r>
            <a:r>
              <a:rPr lang="ru-RU" dirty="0" err="1"/>
              <a:t>обробку</a:t>
            </a:r>
            <a:r>
              <a:rPr lang="ru-RU" dirty="0"/>
              <a:t> та до </a:t>
            </a:r>
            <a:r>
              <a:rPr lang="ru-RU" dirty="0" err="1"/>
              <a:t>архіву</a:t>
            </a:r>
            <a:r>
              <a:rPr lang="ru-RU" dirty="0"/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124744"/>
            <a:ext cx="2773363" cy="373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7513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332656"/>
            <a:ext cx="849694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Реєстрація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документів, її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0274" y="1412776"/>
            <a:ext cx="51069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Реєстрація документів є однією з найважливіших функцій діловодства.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Реєстрація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запис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облікових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документ за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встановленою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формою,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фіксує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відправлення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одержання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8494">
            <a:off x="5502296" y="1241153"/>
            <a:ext cx="3122933" cy="197103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3978">
            <a:off x="525804" y="3157574"/>
            <a:ext cx="2736304" cy="273630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430991" y="3607617"/>
            <a:ext cx="4910521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реєстрації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присвоюють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позначення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реєстраційний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індекс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 fontAlgn="base">
              <a:lnSpc>
                <a:spcPct val="150000"/>
              </a:lnSpc>
            </a:pPr>
            <a:r>
              <a:rPr lang="uk-UA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Наприклад: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Вихідний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номер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документа № 07—22/45 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07 — шифр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установи,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 — номер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зберігається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копія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докумен­та за номенклатурою для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45 — номер документа за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журналом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реєстрації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ви­хідних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межах одного року.</a:t>
            </a:r>
          </a:p>
          <a:p>
            <a:pPr algn="just" fontAlgn="base">
              <a:lnSpc>
                <a:spcPct val="150000"/>
              </a:lnSpc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075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504" y="287646"/>
            <a:ext cx="8640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 реєстрації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48813" y="895015"/>
            <a:ext cx="2087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1. </a:t>
            </a:r>
            <a:r>
              <a:rPr lang="ru-RU" dirty="0" err="1"/>
              <a:t>Журнальна</a:t>
            </a:r>
            <a:r>
              <a:rPr lang="ru-RU" dirty="0"/>
              <a:t>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7167" r="82333">
                        <a14:foregroundMark x1="30833" y1="5667" x2="73000" y2="94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65" y="846046"/>
            <a:ext cx="2451075" cy="23058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87624" y="3718284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2. </a:t>
            </a:r>
            <a:r>
              <a:rPr lang="uk-UA" dirty="0"/>
              <a:t>К</a:t>
            </a:r>
            <a:r>
              <a:rPr lang="ru-RU" dirty="0" err="1"/>
              <a:t>арткова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3" b="98871" l="0" r="95333">
                        <a14:foregroundMark x1="23778" y1="2419" x2="77111" y2="93226"/>
                        <a14:foregroundMark x1="46444" y1="25645" x2="65556" y2="24839"/>
                        <a14:foregroundMark x1="26222" y1="24355" x2="62000" y2="408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924" y="830669"/>
            <a:ext cx="1644220" cy="23212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879" y="1581698"/>
            <a:ext cx="1644220" cy="2321252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234768"/>
            <a:ext cx="3191253" cy="2487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732890" y="3717032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3. </a:t>
            </a:r>
            <a:r>
              <a:rPr lang="ru-RU" dirty="0" err="1"/>
              <a:t>Автоматизована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88" t="19551" r="18571" b="36683"/>
          <a:stretch/>
        </p:blipFill>
        <p:spPr>
          <a:xfrm>
            <a:off x="5116149" y="4234769"/>
            <a:ext cx="3335065" cy="253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365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0648"/>
            <a:ext cx="8640960" cy="57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ТЕХНОЛОГІЯ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РЕЄСТРАЦІЇ ДОКУМЕНТІВ В ОРГАНІЗАЦІЇ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1700808"/>
            <a:ext cx="7200800" cy="3837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err="1"/>
              <a:t>Приймає</a:t>
            </a:r>
            <a:r>
              <a:rPr lang="ru-RU" dirty="0"/>
              <a:t> і </a:t>
            </a:r>
            <a:r>
              <a:rPr lang="ru-RU" dirty="0" err="1"/>
              <a:t>оброблює</a:t>
            </a:r>
            <a:r>
              <a:rPr lang="ru-RU" dirty="0"/>
              <a:t> </a:t>
            </a:r>
            <a:r>
              <a:rPr lang="ru-RU" dirty="0" err="1"/>
              <a:t>вхідні</a:t>
            </a:r>
            <a:r>
              <a:rPr lang="ru-RU" dirty="0"/>
              <a:t> </a:t>
            </a:r>
            <a:r>
              <a:rPr lang="ru-RU" dirty="0" err="1"/>
              <a:t>документи</a:t>
            </a:r>
            <a:r>
              <a:rPr lang="ru-RU" dirty="0"/>
              <a:t> </a:t>
            </a:r>
            <a:r>
              <a:rPr lang="ru-RU" dirty="0" err="1"/>
              <a:t>секретар</a:t>
            </a:r>
            <a:r>
              <a:rPr lang="ru-RU" dirty="0"/>
              <a:t>-референт. Порядок </a:t>
            </a:r>
            <a:r>
              <a:rPr lang="ru-RU" dirty="0" err="1"/>
              <a:t>поводження</a:t>
            </a:r>
            <a:r>
              <a:rPr lang="ru-RU" dirty="0"/>
              <a:t> з документами </a:t>
            </a:r>
            <a:r>
              <a:rPr lang="ru-RU" dirty="0" err="1"/>
              <a:t>залежить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того, </a:t>
            </a:r>
            <a:r>
              <a:rPr lang="ru-RU" dirty="0" err="1"/>
              <a:t>надійшли</a:t>
            </a:r>
            <a:r>
              <a:rPr lang="ru-RU" dirty="0"/>
              <a:t> вони </a:t>
            </a:r>
            <a:r>
              <a:rPr lang="ru-RU" dirty="0" err="1"/>
              <a:t>ззовні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створені</a:t>
            </a:r>
            <a:r>
              <a:rPr lang="ru-RU" dirty="0"/>
              <a:t> самим </a:t>
            </a:r>
            <a:r>
              <a:rPr lang="ru-RU" dirty="0" err="1"/>
              <a:t>підприємством</a:t>
            </a:r>
            <a:r>
              <a:rPr lang="ru-RU" dirty="0"/>
              <a:t>. </a:t>
            </a:r>
            <a:r>
              <a:rPr lang="ru-RU" dirty="0" err="1"/>
              <a:t>Технологічний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опрацювання</a:t>
            </a:r>
            <a:r>
              <a:rPr lang="ru-RU" dirty="0"/>
              <a:t> та </a:t>
            </a:r>
            <a:r>
              <a:rPr lang="ru-RU" dirty="0" err="1"/>
              <a:t>руху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надійшли</a:t>
            </a:r>
            <a:r>
              <a:rPr lang="ru-RU" dirty="0"/>
              <a:t>, </a:t>
            </a:r>
            <a:r>
              <a:rPr lang="ru-RU" dirty="0" err="1"/>
              <a:t>складається</a:t>
            </a:r>
            <a:r>
              <a:rPr lang="ru-RU" dirty="0"/>
              <a:t> з таких </a:t>
            </a:r>
            <a:r>
              <a:rPr lang="ru-RU" dirty="0" err="1"/>
              <a:t>етапів</a:t>
            </a:r>
            <a:r>
              <a:rPr lang="ru-RU" dirty="0"/>
              <a:t>:</a:t>
            </a:r>
          </a:p>
          <a:p>
            <a:pPr lvl="0" algn="just" fontAlgn="base"/>
            <a:r>
              <a:rPr lang="ru-RU" dirty="0" smtClean="0"/>
              <a:t>- </a:t>
            </a:r>
            <a:r>
              <a:rPr lang="ru-RU" dirty="0" err="1" smtClean="0"/>
              <a:t>приймання</a:t>
            </a:r>
            <a:r>
              <a:rPr lang="ru-RU" dirty="0" smtClean="0"/>
              <a:t> </a:t>
            </a:r>
            <a:r>
              <a:rPr lang="ru-RU" dirty="0"/>
              <a:t>та </a:t>
            </a:r>
            <a:r>
              <a:rPr lang="ru-RU" dirty="0" err="1"/>
              <a:t>первинне</a:t>
            </a:r>
            <a:r>
              <a:rPr lang="ru-RU" dirty="0"/>
              <a:t> </a:t>
            </a:r>
            <a:r>
              <a:rPr lang="ru-RU" dirty="0" err="1"/>
              <a:t>опрацювання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;</a:t>
            </a:r>
          </a:p>
          <a:p>
            <a:pPr lvl="0" algn="just" fontAlgn="base"/>
            <a:r>
              <a:rPr lang="ru-RU" dirty="0" smtClean="0"/>
              <a:t>- </a:t>
            </a:r>
            <a:r>
              <a:rPr lang="ru-RU" dirty="0" err="1" smtClean="0"/>
              <a:t>попередній</a:t>
            </a:r>
            <a:r>
              <a:rPr lang="ru-RU" dirty="0" smtClean="0"/>
              <a:t> </a:t>
            </a:r>
            <a:r>
              <a:rPr lang="ru-RU" dirty="0" err="1"/>
              <a:t>розгляд</a:t>
            </a:r>
            <a:r>
              <a:rPr lang="ru-RU" dirty="0"/>
              <a:t>;</a:t>
            </a:r>
          </a:p>
          <a:p>
            <a:pPr lvl="0" algn="just" fontAlgn="base"/>
            <a:r>
              <a:rPr lang="ru-RU" dirty="0" smtClean="0"/>
              <a:t>- </a:t>
            </a:r>
            <a:r>
              <a:rPr lang="ru-RU" dirty="0" err="1" smtClean="0"/>
              <a:t>реєстрація</a:t>
            </a:r>
            <a:r>
              <a:rPr lang="ru-RU" dirty="0" smtClean="0"/>
              <a:t> </a:t>
            </a:r>
            <a:r>
              <a:rPr lang="ru-RU" dirty="0" err="1"/>
              <a:t>документів</a:t>
            </a:r>
            <a:r>
              <a:rPr lang="ru-RU" dirty="0"/>
              <a:t>;</a:t>
            </a:r>
          </a:p>
          <a:p>
            <a:pPr lvl="0" algn="just" fontAlgn="base"/>
            <a:r>
              <a:rPr lang="ru-RU" dirty="0" smtClean="0"/>
              <a:t>- передача </a:t>
            </a:r>
            <a:r>
              <a:rPr lang="ru-RU" dirty="0" err="1"/>
              <a:t>документів</a:t>
            </a:r>
            <a:r>
              <a:rPr lang="ru-RU" dirty="0"/>
              <a:t> для </a:t>
            </a:r>
            <a:r>
              <a:rPr lang="ru-RU" dirty="0" err="1"/>
              <a:t>розгляду</a:t>
            </a:r>
            <a:r>
              <a:rPr lang="ru-RU" dirty="0"/>
              <a:t> </a:t>
            </a:r>
            <a:r>
              <a:rPr lang="ru-RU" dirty="0" err="1"/>
              <a:t>відповідними</a:t>
            </a:r>
            <a:r>
              <a:rPr lang="ru-RU" dirty="0"/>
              <a:t> </a:t>
            </a:r>
            <a:r>
              <a:rPr lang="ru-RU" dirty="0" err="1"/>
              <a:t>посадовими</a:t>
            </a:r>
            <a:r>
              <a:rPr lang="ru-RU" dirty="0"/>
              <a:t> особами;</a:t>
            </a:r>
          </a:p>
          <a:p>
            <a:pPr lvl="0" algn="just" fontAlgn="base"/>
            <a:r>
              <a:rPr lang="ru-RU" dirty="0" smtClean="0"/>
              <a:t>- </a:t>
            </a:r>
            <a:r>
              <a:rPr lang="ru-RU" dirty="0" err="1" smtClean="0"/>
              <a:t>розгляд</a:t>
            </a:r>
            <a:r>
              <a:rPr lang="ru-RU" dirty="0" smtClean="0"/>
              <a:t> </a:t>
            </a:r>
            <a:r>
              <a:rPr lang="ru-RU" dirty="0"/>
              <a:t>документа і </a:t>
            </a:r>
            <a:r>
              <a:rPr lang="ru-RU" dirty="0" err="1"/>
              <a:t>направлення</a:t>
            </a:r>
            <a:r>
              <a:rPr lang="ru-RU" dirty="0"/>
              <a:t> </a:t>
            </a:r>
            <a:r>
              <a:rPr lang="ru-RU" dirty="0" err="1"/>
              <a:t>виконавцю</a:t>
            </a:r>
            <a:r>
              <a:rPr lang="ru-RU" dirty="0"/>
              <a:t>;</a:t>
            </a:r>
          </a:p>
          <a:p>
            <a:pPr lvl="0" algn="just" fontAlgn="base"/>
            <a:r>
              <a:rPr lang="ru-RU" dirty="0" smtClean="0"/>
              <a:t>- </a:t>
            </a:r>
            <a:r>
              <a:rPr lang="ru-RU" dirty="0" err="1" smtClean="0"/>
              <a:t>виконання</a:t>
            </a:r>
            <a:r>
              <a:rPr lang="ru-RU" dirty="0" smtClean="0"/>
              <a:t> </a:t>
            </a:r>
            <a:r>
              <a:rPr lang="ru-RU" dirty="0" err="1"/>
              <a:t>документів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3074" name="Picture 2" descr="C:\Program Files (x86)\Microsoft Office\MEDIA\CAGCAT10\j0299125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556792"/>
            <a:ext cx="1100023" cy="180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PC1\AppData\Local\Microsoft\Windows\Temporary Internet Files\Content.IE5\33O5R442\1180883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871975"/>
            <a:ext cx="2160240" cy="1999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11401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168</TotalTime>
  <Words>872</Words>
  <Application>Microsoft Office PowerPoint</Application>
  <PresentationFormat>Экран (4:3)</PresentationFormat>
  <Paragraphs>77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Эркер</vt:lpstr>
      <vt:lpstr>Основні поняття документообігу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Курсова робота на тему: «Організація реєстрації документів» з дисципліни «Діловодство»</dc:title>
  <dc:creator>PC1</dc:creator>
  <cp:lastModifiedBy>Администратор</cp:lastModifiedBy>
  <cp:revision>19</cp:revision>
  <dcterms:created xsi:type="dcterms:W3CDTF">2019-10-24T08:57:16Z</dcterms:created>
  <dcterms:modified xsi:type="dcterms:W3CDTF">2021-05-24T07:43:03Z</dcterms:modified>
</cp:coreProperties>
</file>